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57" r:id="rId3"/>
    <p:sldId id="258" r:id="rId4"/>
    <p:sldId id="271" r:id="rId5"/>
    <p:sldId id="275" r:id="rId6"/>
    <p:sldId id="260" r:id="rId7"/>
    <p:sldId id="272" r:id="rId8"/>
    <p:sldId id="276" r:id="rId9"/>
    <p:sldId id="263" r:id="rId10"/>
    <p:sldId id="264" r:id="rId11"/>
    <p:sldId id="265" r:id="rId12"/>
    <p:sldId id="274" r:id="rId13"/>
    <p:sldId id="266" r:id="rId14"/>
    <p:sldId id="273" r:id="rId15"/>
    <p:sldId id="277" r:id="rId16"/>
    <p:sldId id="278" r:id="rId17"/>
    <p:sldId id="269" r:id="rId18"/>
    <p:sldId id="280" r:id="rId19"/>
    <p:sldId id="270" r:id="rId20"/>
    <p:sldId id="279" r:id="rId21"/>
    <p:sldId id="26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650"/>
  </p:normalViewPr>
  <p:slideViewPr>
    <p:cSldViewPr snapToGrid="0">
      <p:cViewPr varScale="1">
        <p:scale>
          <a:sx n="115" d="100"/>
          <a:sy n="115" d="100"/>
        </p:scale>
        <p:origin x="23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8808-26D1-4F4B-96F4-F3082078D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008" y="1122362"/>
            <a:ext cx="8816632" cy="357155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E0C639-B0CD-4365-98A9-C1E5FF6CF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008" y="5521960"/>
            <a:ext cx="8816632" cy="94487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80C52-E6BB-4B27-B5D8-2D33B2497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7C649-4A0C-4EF2-8FC1-2BCF0BF9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E03F2-D0FE-49BB-8AEC-E99C4DB2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4A7CC8F-56A6-423D-B67A-8BA89D3EC911}"/>
              </a:ext>
            </a:extLst>
          </p:cNvPr>
          <p:cNvCxnSpPr>
            <a:cxnSpLocks/>
          </p:cNvCxnSpPr>
          <p:nvPr/>
        </p:nvCxnSpPr>
        <p:spPr>
          <a:xfrm flipH="1">
            <a:off x="4" y="51435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9584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56D52-667C-4E67-9038-A0BDFD8C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E72AC-0272-475A-BD25-2AB7AC1DE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FBFF2-9ECB-4CDD-87FA-9DD1F87BF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12B3-DAF5-4BA7-A3A6-D0284716D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171AE-4A11-4035-A072-9AC4053F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69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52E95-2F50-48D3-B00E-4C259644E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50174" y="838199"/>
            <a:ext cx="2303626" cy="5338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617C9B-4E02-49C8-B6DF-65ED3C990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38199"/>
            <a:ext cx="7734300" cy="5338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CA10C-AC31-4D80-B78F-08E48CDCB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B5B7-F312-4BC9-A5D3-72E065D1B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2E489-5442-4698-B6E3-3421A97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F3A7E1-F157-4338-B7F7-9C0A2D60B7FF}"/>
              </a:ext>
            </a:extLst>
          </p:cNvPr>
          <p:cNvCxnSpPr>
            <a:cxnSpLocks/>
          </p:cNvCxnSpPr>
          <p:nvPr/>
        </p:nvCxnSpPr>
        <p:spPr>
          <a:xfrm>
            <a:off x="881133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5430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5B5E-C545-4763-BA47-4C2C0FCA5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263F8-8E34-4910-BF7A-F1C5A9968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E74E5-D20D-4AB7-8D98-F336CE0E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D23AA-8F22-4B09-8FAA-CD16E5D6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8A028-A0C8-45E7-915E-B83FF59C9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192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9F01F-198D-4AAD-B4FB-AD3B44981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8200"/>
            <a:ext cx="9438640" cy="4114800"/>
          </a:xfrm>
        </p:spPr>
        <p:txBody>
          <a:bodyPr anchor="t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BCC2B-311B-4FB6-B3A5-26F68055A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217160"/>
            <a:ext cx="9438640" cy="802640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CB73D-2D6B-4FA6-89A4-DCC89F80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0C188-FF43-44C1-A005-679168D5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D1188-DA27-47B2-8176-31193EEC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43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B5A25-7E99-42A8-8D6D-648EFE203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501DC-62B7-42BD-A941-D34E92719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5C5C1-4FD4-4958-99A0-BDADECA33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1B234-5D54-44E5-B41D-B205AAF50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7BCDB-6B96-45D6-B5E9-823A96EB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39C5F-F16F-4AFD-98D1-FA3BB96AF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960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44C1F-0040-4BBF-81A6-FD2E30637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7978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894A7-1DA1-44C1-8ED0-71627943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24035"/>
            <a:ext cx="4997132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9AB945-31E2-4B60-9076-CBB8F8594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99713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1B3EA-2E84-4B8B-A104-81BD57742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5080" y="1824035"/>
            <a:ext cx="5000308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511AB8-302C-476E-B80A-AA739911E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5080" y="2505075"/>
            <a:ext cx="500030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B47C29-FE34-4E6E-9921-78C54673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F6B420-A9CE-4BB6-A653-5C3ABC7D6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1DF8FE-1179-4798-B16D-AF1DFA26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324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66F1A-0A68-4048-808F-CD7A9F3B0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9592"/>
            <a:ext cx="10515600" cy="157322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ACB3E6-5365-48F5-8D2A-0B002BA35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D8EE9-4D97-4B2F-8D38-41CB9EE7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C5952-0A27-4FAB-A3FD-12003787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80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08427-909D-4679-9192-BC99557A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E39A6-1E09-42B5-85B4-7E8B5AB2A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38940-01DD-4C97-8649-E01C3B0ED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179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93B3D-D568-40B4-A73A-1C8EA9ABB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1818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6EB3-917A-43B7-85BB-D00B5D2F0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4798" y="987425"/>
            <a:ext cx="5840589" cy="50323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AC029-3BC1-4637-A7F9-BC786DC26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72360"/>
            <a:ext cx="3691817" cy="349662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0B948-89C5-4AC5-B7A0-17136F5C5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A6C8C5-652F-46CB-BD26-E262B057F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B50CB-E91F-4B71-81F0-800F2B51A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69B885-FDB8-4C62-A285-A0CDC49A6B0C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8218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F941E-6445-4840-81AE-104EF7A4F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6652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F8B866-E32B-4AE7-AEF3-6974AE328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86120" y="838200"/>
            <a:ext cx="560323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ABB7A-E157-499A-B224-C2313181F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67280"/>
            <a:ext cx="3696652" cy="35017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77283-E2B8-405E-BB6E-9F121140E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21F05-EB94-417F-B19B-96FF3D9EC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7C3C7-B6DB-4064-8E66-9FB770C88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E233FA-220A-423F-907E-5F81526A28A0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7255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476A66-BE83-43F9-A28B-02DF7879A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76E94-F276-4F0F-8DD9-B1F8A3198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61469"/>
            <a:ext cx="10515600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D964E-3A2E-4DB9-B96A-EDE144A47B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6CCBF3A-D7FB-4B97-8FD5-6FFB20CB1E8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CB382-EE11-430D-941A-DB76EEB7F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562FE-ACD1-43F2-A3DE-5B11E10B7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B34A3B-1FD5-48FF-9982-1E64C864C01D}"/>
              </a:ext>
            </a:extLst>
          </p:cNvPr>
          <p:cNvCxnSpPr>
            <a:cxnSpLocks/>
          </p:cNvCxnSpPr>
          <p:nvPr/>
        </p:nvCxnSpPr>
        <p:spPr>
          <a:xfrm flipH="1">
            <a:off x="4" y="1824111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736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vhudyma-blog.eu/2020-09-22-algorithms-heap-sort-in-javascript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s2T6KY45cA" TargetMode="External"/><Relationship Id="rId2" Type="http://schemas.openxmlformats.org/officeDocument/2006/relationships/hyperlink" Target="https://www.youtube.com/watch?v=TZRWRjq2CA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.to/christinamcmahon/common-sorting-algorithms-in-javascript-58a7" TargetMode="External"/><Relationship Id="rId4" Type="http://schemas.openxmlformats.org/officeDocument/2006/relationships/hyperlink" Target="https://www.youtube.com/watch?v=H5kAcmGOn4Q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hyperlink" Target="https://ru.hexlet.io/courses/basic-algorithms/lessons/sorting/theory_unit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hyperlink" Target="https://ru.hexlet.io/courses/basic-algorithms/lessons/sorting/theory_unit" TargetMode="Externa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A9327B-0F60-46E3-AD80-CE73838567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359A29-476B-A16E-0C2C-6C2A4E6545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1082" y="4660681"/>
            <a:ext cx="9689834" cy="1125050"/>
          </a:xfrm>
        </p:spPr>
        <p:txBody>
          <a:bodyPr anchor="b">
            <a:normAutofit/>
          </a:bodyPr>
          <a:lstStyle/>
          <a:p>
            <a:pPr algn="ctr"/>
            <a:r>
              <a:rPr lang="en-US" sz="4800" b="1" i="0" dirty="0">
                <a:solidFill>
                  <a:srgbClr val="1D1C1D"/>
                </a:solidFill>
                <a:effectLst/>
                <a:latin typeface="Slack-Lato"/>
              </a:rPr>
              <a:t>Top 6 Sorting Algorithms in JavaScript</a:t>
            </a:r>
            <a:endParaRPr lang="en-US" sz="13800" dirty="0"/>
          </a:p>
        </p:txBody>
      </p:sp>
      <p:pic>
        <p:nvPicPr>
          <p:cNvPr id="4" name="Picture 3" descr="Abstract background of mesh">
            <a:extLst>
              <a:ext uri="{FF2B5EF4-FFF2-40B4-BE49-F238E27FC236}">
                <a16:creationId xmlns:a16="http://schemas.microsoft.com/office/drawing/2014/main" id="{8066784A-B4F7-629A-E75F-6A9F23CB3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97"/>
          <a:stretch/>
        </p:blipFill>
        <p:spPr>
          <a:xfrm>
            <a:off x="20" y="1"/>
            <a:ext cx="12191980" cy="43053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D1C99D0-461D-4A91-81EF-CCCD798B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3053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435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AF1671B7-7036-7425-9750-BB2DFEC64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6404" y="85397"/>
            <a:ext cx="8979191" cy="6687206"/>
          </a:xfrm>
        </p:spPr>
      </p:pic>
    </p:spTree>
    <p:extLst>
      <p:ext uri="{BB962C8B-B14F-4D97-AF65-F5344CB8AC3E}">
        <p14:creationId xmlns:p14="http://schemas.microsoft.com/office/powerpoint/2010/main" val="3677687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3EFBF-2990-1709-3AB6-A074CD8EC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15"/>
            <a:ext cx="10515600" cy="1116811"/>
          </a:xfrm>
        </p:spPr>
        <p:txBody>
          <a:bodyPr>
            <a:normAutofit fontScale="90000"/>
          </a:bodyPr>
          <a:lstStyle/>
          <a:p>
            <a:r>
              <a:rPr lang="en-US" sz="4900" b="0" i="0" dirty="0">
                <a:solidFill>
                  <a:srgbClr val="1D1C1D"/>
                </a:solidFill>
                <a:effectLst/>
                <a:latin typeface="Slack-Lato"/>
              </a:rPr>
              <a:t>4. </a:t>
            </a:r>
            <a:r>
              <a:rPr lang="en-US" sz="5400" b="0" i="0" dirty="0">
                <a:solidFill>
                  <a:srgbClr val="1D1C1D"/>
                </a:solidFill>
                <a:effectLst/>
                <a:latin typeface="Slack-Lato"/>
              </a:rPr>
              <a:t>Quick Sort Algorithm</a:t>
            </a:r>
            <a:b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</a:br>
            <a:endParaRPr lang="en-US" dirty="0"/>
          </a:p>
        </p:txBody>
      </p:sp>
      <p:pic>
        <p:nvPicPr>
          <p:cNvPr id="5" name="Content Placeholder 4" descr="A screenshot of a game&#10;&#10;Description automatically generated with low confidence">
            <a:extLst>
              <a:ext uri="{FF2B5EF4-FFF2-40B4-BE49-F238E27FC236}">
                <a16:creationId xmlns:a16="http://schemas.microsoft.com/office/drawing/2014/main" id="{F916E427-B3E3-01FB-6DBD-497E0BDC46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7416" y="1014412"/>
            <a:ext cx="9831034" cy="5582219"/>
          </a:xfrm>
        </p:spPr>
      </p:pic>
    </p:spTree>
    <p:extLst>
      <p:ext uri="{BB962C8B-B14F-4D97-AF65-F5344CB8AC3E}">
        <p14:creationId xmlns:p14="http://schemas.microsoft.com/office/powerpoint/2010/main" val="209497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3-04-11 at 1.26.23 AM.mov">
            <a:hlinkClick r:id="" action="ppaction://media"/>
            <a:extLst>
              <a:ext uri="{FF2B5EF4-FFF2-40B4-BE49-F238E27FC236}">
                <a16:creationId xmlns:a16="http://schemas.microsoft.com/office/drawing/2014/main" id="{2CD28470-085E-8940-E6E2-0F2D267FC8B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453" y="1373189"/>
            <a:ext cx="9905094" cy="4475162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AABC3D9-22CA-5E68-11DC-6577A4A7D3A7}"/>
              </a:ext>
            </a:extLst>
          </p:cNvPr>
          <p:cNvSpPr txBox="1">
            <a:spLocks/>
          </p:cNvSpPr>
          <p:nvPr/>
        </p:nvSpPr>
        <p:spPr>
          <a:xfrm>
            <a:off x="838200" y="327815"/>
            <a:ext cx="10515600" cy="11168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900" dirty="0">
                <a:solidFill>
                  <a:srgbClr val="1D1C1D"/>
                </a:solidFill>
                <a:latin typeface="Slack-Lato"/>
              </a:rPr>
              <a:t>4. </a:t>
            </a:r>
            <a:r>
              <a:rPr lang="en-US" sz="5400" dirty="0">
                <a:solidFill>
                  <a:srgbClr val="1D1C1D"/>
                </a:solidFill>
                <a:latin typeface="Slack-Lato"/>
              </a:rPr>
              <a:t>Quick Sort Algorithm</a:t>
            </a:r>
            <a:br>
              <a:rPr lang="en-US" dirty="0">
                <a:solidFill>
                  <a:srgbClr val="1D1C1D"/>
                </a:solidFill>
                <a:latin typeface="Slack-Lato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392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50DB0-92A9-4DEF-5E7D-0140367C8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</a:br>
            <a:endParaRPr lang="en-US" dirty="0"/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6FE52912-4240-2311-8BFF-EA2600F265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5840" y="295148"/>
            <a:ext cx="10347960" cy="6267704"/>
          </a:xfrm>
        </p:spPr>
      </p:pic>
    </p:spTree>
    <p:extLst>
      <p:ext uri="{BB962C8B-B14F-4D97-AF65-F5344CB8AC3E}">
        <p14:creationId xmlns:p14="http://schemas.microsoft.com/office/powerpoint/2010/main" val="3835705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3EFBF-2990-1709-3AB6-A074CD8EC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14"/>
            <a:ext cx="10515600" cy="1116811"/>
          </a:xfrm>
        </p:spPr>
        <p:txBody>
          <a:bodyPr>
            <a:normAutofit fontScale="90000"/>
          </a:bodyPr>
          <a:lstStyle/>
          <a:p>
            <a:r>
              <a:rPr lang="en-US" sz="4900" dirty="0">
                <a:solidFill>
                  <a:srgbClr val="1D1C1D"/>
                </a:solidFill>
                <a:latin typeface="Slack-Lato"/>
              </a:rPr>
              <a:t>5</a:t>
            </a:r>
            <a:r>
              <a:rPr lang="en-US" sz="4900" b="0" i="0" dirty="0">
                <a:solidFill>
                  <a:srgbClr val="1D1C1D"/>
                </a:solidFill>
                <a:effectLst/>
                <a:latin typeface="Slack-Lato"/>
              </a:rPr>
              <a:t>. </a:t>
            </a:r>
            <a:r>
              <a:rPr lang="en-US" sz="5400" b="0" i="0" dirty="0">
                <a:solidFill>
                  <a:srgbClr val="1D1C1D"/>
                </a:solidFill>
                <a:effectLst/>
                <a:latin typeface="Slack-Lato"/>
              </a:rPr>
              <a:t>Insertion Sort Algorithm</a:t>
            </a:r>
            <a:b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</a:br>
            <a:endParaRPr lang="en-US" dirty="0"/>
          </a:p>
        </p:txBody>
      </p:sp>
      <p:pic>
        <p:nvPicPr>
          <p:cNvPr id="7" name="Content Placeholder 6" descr="A screenshot of a game&#10;&#10;Description automatically generated with medium confidence">
            <a:extLst>
              <a:ext uri="{FF2B5EF4-FFF2-40B4-BE49-F238E27FC236}">
                <a16:creationId xmlns:a16="http://schemas.microsoft.com/office/drawing/2014/main" id="{6533B18D-CCB7-86A0-E15B-F1877CFEB6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5588" y="886220"/>
            <a:ext cx="10112613" cy="5643965"/>
          </a:xfrm>
        </p:spPr>
      </p:pic>
    </p:spTree>
    <p:extLst>
      <p:ext uri="{BB962C8B-B14F-4D97-AF65-F5344CB8AC3E}">
        <p14:creationId xmlns:p14="http://schemas.microsoft.com/office/powerpoint/2010/main" val="1369299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3-04-12 at 11.19.56 PM.mov">
            <a:hlinkClick r:id="" action="ppaction://media"/>
            <a:extLst>
              <a:ext uri="{FF2B5EF4-FFF2-40B4-BE49-F238E27FC236}">
                <a16:creationId xmlns:a16="http://schemas.microsoft.com/office/drawing/2014/main" id="{854F3CE1-7668-1C57-5EDB-B3FFB8093FE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7513" y="1271645"/>
            <a:ext cx="11016491" cy="4314709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A409D7B-2EFE-7FF9-F93A-17B254611669}"/>
              </a:ext>
            </a:extLst>
          </p:cNvPr>
          <p:cNvSpPr txBox="1">
            <a:spLocks/>
          </p:cNvSpPr>
          <p:nvPr/>
        </p:nvSpPr>
        <p:spPr>
          <a:xfrm>
            <a:off x="838200" y="327814"/>
            <a:ext cx="10515600" cy="11168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900">
                <a:solidFill>
                  <a:srgbClr val="1D1C1D"/>
                </a:solidFill>
                <a:latin typeface="Slack-Lato"/>
              </a:rPr>
              <a:t>5. </a:t>
            </a:r>
            <a:r>
              <a:rPr lang="en-US" sz="5400">
                <a:solidFill>
                  <a:srgbClr val="1D1C1D"/>
                </a:solidFill>
                <a:latin typeface="Slack-Lato"/>
              </a:rPr>
              <a:t>Insertion Sort Algorithm</a:t>
            </a:r>
            <a:br>
              <a:rPr lang="en-US">
                <a:solidFill>
                  <a:srgbClr val="1D1C1D"/>
                </a:solidFill>
                <a:latin typeface="Slack-Lato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715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0E7E7-DB25-83F8-033F-A22328E96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E4D7745D-9BEE-98B0-013A-60F0DCE702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099" y="584990"/>
            <a:ext cx="10205801" cy="5329470"/>
          </a:xfrm>
        </p:spPr>
      </p:pic>
    </p:spTree>
    <p:extLst>
      <p:ext uri="{BB962C8B-B14F-4D97-AF65-F5344CB8AC3E}">
        <p14:creationId xmlns:p14="http://schemas.microsoft.com/office/powerpoint/2010/main" val="3916440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3EFBF-2990-1709-3AB6-A074CD8EC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15"/>
            <a:ext cx="10515600" cy="1116811"/>
          </a:xfrm>
        </p:spPr>
        <p:txBody>
          <a:bodyPr>
            <a:normAutofit fontScale="90000"/>
          </a:bodyPr>
          <a:lstStyle/>
          <a:p>
            <a:r>
              <a:rPr lang="en-US" sz="4900" b="0" i="0" dirty="0">
                <a:solidFill>
                  <a:srgbClr val="1D1C1D"/>
                </a:solidFill>
                <a:effectLst/>
                <a:latin typeface="Slack-Lato"/>
              </a:rPr>
              <a:t>6. </a:t>
            </a:r>
            <a:r>
              <a:rPr lang="en-US" sz="5400" b="0" i="0" dirty="0">
                <a:solidFill>
                  <a:srgbClr val="1D1C1D"/>
                </a:solidFill>
                <a:effectLst/>
                <a:latin typeface="Slack-Lato"/>
              </a:rPr>
              <a:t>Heap Sort Algorithm</a:t>
            </a:r>
            <a:br>
              <a:rPr lang="en-US" sz="5400" b="0" i="0" dirty="0">
                <a:solidFill>
                  <a:srgbClr val="1D1C1D"/>
                </a:solidFill>
                <a:effectLst/>
                <a:latin typeface="Slack-Lato"/>
              </a:rPr>
            </a:br>
            <a:endParaRPr lang="en-US" dirty="0"/>
          </a:p>
        </p:txBody>
      </p:sp>
      <p:pic>
        <p:nvPicPr>
          <p:cNvPr id="5" name="Content Placeholder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980F021-44C8-8D54-286A-C3B06236C1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7024" y="886220"/>
            <a:ext cx="9897952" cy="481449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CA6AEA-E586-C0F6-7390-807872BF7110}"/>
              </a:ext>
            </a:extLst>
          </p:cNvPr>
          <p:cNvSpPr txBox="1"/>
          <p:nvPr/>
        </p:nvSpPr>
        <p:spPr>
          <a:xfrm>
            <a:off x="11353800" y="6160853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57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2023-04-12 at 11.46.57 PM.mov">
            <a:hlinkClick r:id="" action="ppaction://media"/>
            <a:extLst>
              <a:ext uri="{FF2B5EF4-FFF2-40B4-BE49-F238E27FC236}">
                <a16:creationId xmlns:a16="http://schemas.microsoft.com/office/drawing/2014/main" id="{76F13EBD-9E3C-CDAE-25B9-117D9002FEC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1559"/>
          <a:stretch/>
        </p:blipFill>
        <p:spPr>
          <a:xfrm>
            <a:off x="1788478" y="822086"/>
            <a:ext cx="8132762" cy="546886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786230A-8487-9735-F33C-572580D2D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15"/>
            <a:ext cx="10515600" cy="1116811"/>
          </a:xfrm>
        </p:spPr>
        <p:txBody>
          <a:bodyPr>
            <a:normAutofit fontScale="90000"/>
          </a:bodyPr>
          <a:lstStyle/>
          <a:p>
            <a:r>
              <a:rPr lang="en-US" sz="4900" b="0" i="0" dirty="0">
                <a:solidFill>
                  <a:srgbClr val="1D1C1D"/>
                </a:solidFill>
                <a:effectLst/>
                <a:latin typeface="Slack-Lato"/>
              </a:rPr>
              <a:t>6. </a:t>
            </a:r>
            <a:r>
              <a:rPr lang="en-US" sz="5400" b="0" i="0" dirty="0">
                <a:solidFill>
                  <a:srgbClr val="1D1C1D"/>
                </a:solidFill>
                <a:effectLst/>
                <a:latin typeface="Slack-Lato"/>
              </a:rPr>
              <a:t>Heap Sort Algorithm</a:t>
            </a:r>
            <a:br>
              <a:rPr lang="en-US" sz="5400" b="0" i="0" dirty="0">
                <a:solidFill>
                  <a:srgbClr val="1D1C1D"/>
                </a:solidFill>
                <a:effectLst/>
                <a:latin typeface="Slack-Lato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872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50DB0-92A9-4DEF-5E7D-0140367C8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</a:br>
            <a: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  <a:t>Code:</a:t>
            </a:r>
            <a:endParaRPr lang="en-US" dirty="0"/>
          </a:p>
        </p:txBody>
      </p:sp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23B2A694-BD4C-4ED2-B1EB-3F1847F59D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1284" y="119063"/>
            <a:ext cx="5605403" cy="6671122"/>
          </a:xfrm>
        </p:spPr>
      </p:pic>
    </p:spTree>
    <p:extLst>
      <p:ext uri="{BB962C8B-B14F-4D97-AF65-F5344CB8AC3E}">
        <p14:creationId xmlns:p14="http://schemas.microsoft.com/office/powerpoint/2010/main" val="821990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86211-D667-47C0-811F-05A9527E0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5023"/>
            <a:ext cx="10515600" cy="5321248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  <a:t>Bubble Sort Algorithm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  <a:t>Selection Sort Algorithm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  <a:t>Merge Sorting Algorithm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  <a:t>Quick Sort Algorithm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  <a:t>Insertion Sort Algorithm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  <a:t>Heap Sort Algorithm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8796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ECEF3E9-B829-C238-17ED-CB962B3CA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1295" y="111465"/>
            <a:ext cx="9309410" cy="6635070"/>
          </a:xfrm>
        </p:spPr>
      </p:pic>
    </p:spTree>
    <p:extLst>
      <p:ext uri="{BB962C8B-B14F-4D97-AF65-F5344CB8AC3E}">
        <p14:creationId xmlns:p14="http://schemas.microsoft.com/office/powerpoint/2010/main" val="17513397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E8764-37AB-1045-BE7D-F1C33450D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4ABA1-382F-E891-9064-181FDDF65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arenR"/>
            </a:pPr>
            <a:r>
              <a:rPr lang="en-US" dirty="0">
                <a:hlinkClick r:id="rId2"/>
              </a:rPr>
              <a:t>Insertion Sort vs Bubble Sort + Some analysis</a:t>
            </a:r>
            <a:endParaRPr lang="en-US" dirty="0"/>
          </a:p>
          <a:p>
            <a:pPr marL="457200" indent="-457200">
              <a:buAutoNum type="arabicParenR"/>
            </a:pPr>
            <a:r>
              <a:rPr lang="en-US" dirty="0">
                <a:hlinkClick r:id="rId3"/>
              </a:rPr>
              <a:t>Merge Sort vs Quick Sort</a:t>
            </a:r>
            <a:endParaRPr lang="en-US" dirty="0"/>
          </a:p>
          <a:p>
            <a:pPr marL="457200" indent="-457200">
              <a:buAutoNum type="arabicParenR"/>
            </a:pPr>
            <a:r>
              <a:rPr lang="en-US" dirty="0">
                <a:hlinkClick r:id="rId4"/>
              </a:rPr>
              <a:t>Heaps and Heap Sort</a:t>
            </a:r>
            <a:endParaRPr lang="en-US" dirty="0"/>
          </a:p>
          <a:p>
            <a:pPr marL="457200" indent="-457200">
              <a:buAutoNum type="arabicParenR"/>
            </a:pPr>
            <a:r>
              <a:rPr lang="en-US" dirty="0">
                <a:hlinkClick r:id="rId5"/>
              </a:rPr>
              <a:t>Common Sorting Algorithms in 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760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11805-F1E0-D9FA-6E7A-A25F5CB90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0823"/>
            <a:ext cx="10515600" cy="1116811"/>
          </a:xfrm>
        </p:spPr>
        <p:txBody>
          <a:bodyPr>
            <a:normAutofit/>
          </a:bodyPr>
          <a:lstStyle/>
          <a:p>
            <a: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  <a:t>1. Bubble Sort Algorithm</a:t>
            </a:r>
            <a:endParaRPr lang="en-US" dirty="0"/>
          </a:p>
        </p:txBody>
      </p:sp>
      <p:pic>
        <p:nvPicPr>
          <p:cNvPr id="5" name="Content Placeholder 4" descr="A picture containing text, calculator, screenshot&#10;&#10;Description automatically generated">
            <a:extLst>
              <a:ext uri="{FF2B5EF4-FFF2-40B4-BE49-F238E27FC236}">
                <a16:creationId xmlns:a16="http://schemas.microsoft.com/office/drawing/2014/main" id="{B678A36C-062B-40DD-BDC0-9231E1B92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6" t="9638"/>
          <a:stretch/>
        </p:blipFill>
        <p:spPr>
          <a:xfrm>
            <a:off x="1249709" y="1613142"/>
            <a:ext cx="9484966" cy="50469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59979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2023-04-11 at 12.22.31 AM.mov">
            <a:hlinkClick r:id="" action="ppaction://media"/>
            <a:extLst>
              <a:ext uri="{FF2B5EF4-FFF2-40B4-BE49-F238E27FC236}">
                <a16:creationId xmlns:a16="http://schemas.microsoft.com/office/drawing/2014/main" id="{669EA7B5-3E40-AA44-0F2C-5C16F795DFC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7764" y="400445"/>
            <a:ext cx="11328180" cy="541456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EDD351-7690-DDE3-82C4-EAFE03708C33}"/>
              </a:ext>
            </a:extLst>
          </p:cNvPr>
          <p:cNvSpPr txBox="1"/>
          <p:nvPr/>
        </p:nvSpPr>
        <p:spPr>
          <a:xfrm>
            <a:off x="11291888" y="6272889"/>
            <a:ext cx="90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71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8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C06F2-6065-E889-3D05-F0037CBE0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96D966A-8D63-4E95-AB11-FF67BA131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9607"/>
            <a:ext cx="10515600" cy="6418786"/>
          </a:xfrm>
        </p:spPr>
      </p:pic>
    </p:spTree>
    <p:extLst>
      <p:ext uri="{BB962C8B-B14F-4D97-AF65-F5344CB8AC3E}">
        <p14:creationId xmlns:p14="http://schemas.microsoft.com/office/powerpoint/2010/main" val="2553124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3EFBF-2990-1709-3AB6-A074CD8EC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15"/>
            <a:ext cx="10515600" cy="1116811"/>
          </a:xfrm>
        </p:spPr>
        <p:txBody>
          <a:bodyPr>
            <a:normAutofit fontScale="90000"/>
          </a:bodyPr>
          <a:lstStyle/>
          <a:p>
            <a:r>
              <a:rPr lang="en-US" sz="4900" b="0" i="0" dirty="0">
                <a:solidFill>
                  <a:srgbClr val="1D1C1D"/>
                </a:solidFill>
                <a:effectLst/>
                <a:latin typeface="Slack-Lato"/>
              </a:rPr>
              <a:t>2. Selection</a:t>
            </a:r>
            <a: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  <a:t> </a:t>
            </a:r>
            <a:r>
              <a:rPr lang="en-US" sz="4900" b="0" i="0" dirty="0">
                <a:solidFill>
                  <a:srgbClr val="1D1C1D"/>
                </a:solidFill>
                <a:effectLst/>
                <a:latin typeface="Slack-Lato"/>
              </a:rPr>
              <a:t>Sort</a:t>
            </a:r>
            <a: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  <a:t> Algorithm</a:t>
            </a:r>
            <a:b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</a:br>
            <a:endParaRPr lang="en-US" dirty="0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BCE4F93C-C7AB-580F-0FF4-31C18C623B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170"/>
          <a:stretch/>
        </p:blipFill>
        <p:spPr>
          <a:xfrm>
            <a:off x="1499034" y="871539"/>
            <a:ext cx="4965030" cy="5589230"/>
          </a:xfrm>
        </p:spPr>
      </p:pic>
    </p:spTree>
    <p:extLst>
      <p:ext uri="{BB962C8B-B14F-4D97-AF65-F5344CB8AC3E}">
        <p14:creationId xmlns:p14="http://schemas.microsoft.com/office/powerpoint/2010/main" val="1319265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3EFBF-2990-1709-3AB6-A074CD8EC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15"/>
            <a:ext cx="10515600" cy="1116811"/>
          </a:xfrm>
        </p:spPr>
        <p:txBody>
          <a:bodyPr>
            <a:normAutofit fontScale="90000"/>
          </a:bodyPr>
          <a:lstStyle/>
          <a:p>
            <a:b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</a:br>
            <a:endParaRPr lang="en-US" dirty="0"/>
          </a:p>
        </p:txBody>
      </p:sp>
      <p:pic>
        <p:nvPicPr>
          <p:cNvPr id="3" name="Screen Recording 2023-04-11 at 12.28.58 AM.mov">
            <a:hlinkClick r:id="" action="ppaction://media"/>
            <a:extLst>
              <a:ext uri="{FF2B5EF4-FFF2-40B4-BE49-F238E27FC236}">
                <a16:creationId xmlns:a16="http://schemas.microsoft.com/office/drawing/2014/main" id="{9DCF4014-D397-3698-8149-ACD7F8BBF0A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4291" y="542127"/>
            <a:ext cx="11483417" cy="541576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E9E644-9435-9453-4F14-2185DCBE00F6}"/>
              </a:ext>
            </a:extLst>
          </p:cNvPr>
          <p:cNvSpPr txBox="1"/>
          <p:nvPr/>
        </p:nvSpPr>
        <p:spPr>
          <a:xfrm flipH="1">
            <a:off x="11289626" y="6273010"/>
            <a:ext cx="1096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51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2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6745790B-C226-7E37-F4AB-70F50B6745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5320" y="245250"/>
            <a:ext cx="11027336" cy="6434633"/>
          </a:xfrm>
        </p:spPr>
      </p:pic>
    </p:spTree>
    <p:extLst>
      <p:ext uri="{BB962C8B-B14F-4D97-AF65-F5344CB8AC3E}">
        <p14:creationId xmlns:p14="http://schemas.microsoft.com/office/powerpoint/2010/main" val="1274721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3EFBF-2990-1709-3AB6-A074CD8EC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0690"/>
            <a:ext cx="10515600" cy="1116811"/>
          </a:xfrm>
        </p:spPr>
        <p:txBody>
          <a:bodyPr>
            <a:normAutofit fontScale="90000"/>
          </a:bodyPr>
          <a:lstStyle/>
          <a:p>
            <a:r>
              <a:rPr lang="en-US" sz="4900" dirty="0">
                <a:solidFill>
                  <a:srgbClr val="1D1C1D"/>
                </a:solidFill>
                <a:latin typeface="Slack-Lato"/>
              </a:rPr>
              <a:t>3</a:t>
            </a:r>
            <a:r>
              <a:rPr lang="en-US" sz="4900" b="0" i="0" dirty="0">
                <a:solidFill>
                  <a:srgbClr val="1D1C1D"/>
                </a:solidFill>
                <a:effectLst/>
                <a:latin typeface="Slack-Lato"/>
              </a:rPr>
              <a:t>. </a:t>
            </a:r>
            <a:r>
              <a:rPr lang="en-US" sz="5400" b="0" i="0" dirty="0">
                <a:solidFill>
                  <a:srgbClr val="1D1C1D"/>
                </a:solidFill>
                <a:effectLst/>
                <a:latin typeface="Slack-Lato"/>
              </a:rPr>
              <a:t>Merge Sorting Algorithm</a:t>
            </a:r>
            <a:br>
              <a:rPr lang="en-US" sz="4400" b="0" i="0" dirty="0">
                <a:solidFill>
                  <a:srgbClr val="1D1C1D"/>
                </a:solidFill>
                <a:effectLst/>
                <a:latin typeface="Slack-Lato"/>
              </a:rPr>
            </a:br>
            <a:endParaRPr lang="en-US" dirty="0"/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C73DB221-183F-19E5-8422-686761787A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372" y="1083706"/>
            <a:ext cx="10072827" cy="5637189"/>
          </a:xfrm>
        </p:spPr>
      </p:pic>
    </p:spTree>
    <p:extLst>
      <p:ext uri="{BB962C8B-B14F-4D97-AF65-F5344CB8AC3E}">
        <p14:creationId xmlns:p14="http://schemas.microsoft.com/office/powerpoint/2010/main" val="3564300336"/>
      </p:ext>
    </p:extLst>
  </p:cSld>
  <p:clrMapOvr>
    <a:masterClrMapping/>
  </p:clrMapOvr>
</p:sld>
</file>

<file path=ppt/theme/theme1.xml><?xml version="1.0" encoding="utf-8"?>
<a:theme xmlns:a="http://schemas.openxmlformats.org/drawingml/2006/main" name="Archway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Archway">
      <a:majorFont>
        <a:latin typeface="Felix Titling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wayVTI" id="{309F1D27-9968-4F93-BA7C-3666A757FD2E}" vid="{76D8E8FD-8787-4E56-A14A-C28BF58ABEE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2723</TotalTime>
  <Words>109</Words>
  <Application>Microsoft Macintosh PowerPoint</Application>
  <PresentationFormat>Widescreen</PresentationFormat>
  <Paragraphs>27</Paragraphs>
  <Slides>21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Felix Titling</vt:lpstr>
      <vt:lpstr>Goudy Old Style</vt:lpstr>
      <vt:lpstr>Slack-Lato</vt:lpstr>
      <vt:lpstr>ArchwayVTI</vt:lpstr>
      <vt:lpstr>Top 6 Sorting Algorithms in JavaScript</vt:lpstr>
      <vt:lpstr>PowerPoint Presentation</vt:lpstr>
      <vt:lpstr>1. Bubble Sort Algorithm</vt:lpstr>
      <vt:lpstr>PowerPoint Presentation</vt:lpstr>
      <vt:lpstr>PowerPoint Presentation</vt:lpstr>
      <vt:lpstr>2. Selection Sort Algorithm </vt:lpstr>
      <vt:lpstr> </vt:lpstr>
      <vt:lpstr>PowerPoint Presentation</vt:lpstr>
      <vt:lpstr>3. Merge Sorting Algorithm </vt:lpstr>
      <vt:lpstr>PowerPoint Presentation</vt:lpstr>
      <vt:lpstr>4. Quick Sort Algorithm </vt:lpstr>
      <vt:lpstr>PowerPoint Presentation</vt:lpstr>
      <vt:lpstr> </vt:lpstr>
      <vt:lpstr>5. Insertion Sort Algorithm </vt:lpstr>
      <vt:lpstr>PowerPoint Presentation</vt:lpstr>
      <vt:lpstr>PowerPoint Presentation</vt:lpstr>
      <vt:lpstr>6. Heap Sort Algorithm </vt:lpstr>
      <vt:lpstr>6. Heap Sort Algorithm </vt:lpstr>
      <vt:lpstr> Code:</vt:lpstr>
      <vt:lpstr>PowerPoint Presentation</vt:lpstr>
      <vt:lpstr>Additional 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 6 Sorting Algorithms in JavaScript</dc:title>
  <dc:creator>Радько Виктория</dc:creator>
  <cp:lastModifiedBy>Радько Виктория</cp:lastModifiedBy>
  <cp:revision>15</cp:revision>
  <dcterms:created xsi:type="dcterms:W3CDTF">2023-04-11T06:27:07Z</dcterms:created>
  <dcterms:modified xsi:type="dcterms:W3CDTF">2023-04-13T07:07:08Z</dcterms:modified>
</cp:coreProperties>
</file>

<file path=docProps/thumbnail.jpeg>
</file>